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319" r:id="rId2"/>
    <p:sldId id="256" r:id="rId3"/>
    <p:sldId id="257" r:id="rId4"/>
    <p:sldId id="258" r:id="rId5"/>
    <p:sldId id="260" r:id="rId6"/>
    <p:sldId id="261" r:id="rId7"/>
    <p:sldId id="262" r:id="rId8"/>
    <p:sldId id="317" r:id="rId9"/>
    <p:sldId id="316" r:id="rId10"/>
    <p:sldId id="326" r:id="rId11"/>
    <p:sldId id="327" r:id="rId12"/>
    <p:sldId id="362" r:id="rId13"/>
    <p:sldId id="325" r:id="rId14"/>
    <p:sldId id="336" r:id="rId15"/>
    <p:sldId id="350" r:id="rId16"/>
    <p:sldId id="349" r:id="rId17"/>
    <p:sldId id="337" r:id="rId18"/>
    <p:sldId id="333" r:id="rId19"/>
    <p:sldId id="355" r:id="rId20"/>
    <p:sldId id="351" r:id="rId21"/>
    <p:sldId id="334" r:id="rId22"/>
    <p:sldId id="340" r:id="rId23"/>
    <p:sldId id="341" r:id="rId24"/>
    <p:sldId id="368" r:id="rId25"/>
    <p:sldId id="369" r:id="rId26"/>
    <p:sldId id="370" r:id="rId27"/>
    <p:sldId id="364" r:id="rId28"/>
    <p:sldId id="365" r:id="rId29"/>
    <p:sldId id="367" r:id="rId30"/>
    <p:sldId id="347" r:id="rId31"/>
    <p:sldId id="331" r:id="rId32"/>
    <p:sldId id="377" r:id="rId33"/>
    <p:sldId id="378" r:id="rId34"/>
    <p:sldId id="335" r:id="rId35"/>
    <p:sldId id="372" r:id="rId36"/>
    <p:sldId id="374" r:id="rId37"/>
    <p:sldId id="379" r:id="rId38"/>
    <p:sldId id="381" r:id="rId39"/>
    <p:sldId id="300" r:id="rId40"/>
    <p:sldId id="366" r:id="rId41"/>
    <p:sldId id="356" r:id="rId42"/>
    <p:sldId id="363" r:id="rId43"/>
    <p:sldId id="318" r:id="rId44"/>
    <p:sldId id="357" r:id="rId45"/>
    <p:sldId id="302" r:id="rId46"/>
    <p:sldId id="382" r:id="rId47"/>
    <p:sldId id="324" r:id="rId48"/>
    <p:sldId id="320" r:id="rId49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3186" y="-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0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7.2439486730825856E-2"/>
          <c:y val="7.8179330946907433E-2"/>
          <c:w val="0.58546563623991565"/>
          <c:h val="0.71852327085507905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студентов, работающих в ДОЛ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119</c:v>
                </c:pt>
                <c:pt idx="1">
                  <c:v>120</c:v>
                </c:pt>
                <c:pt idx="2">
                  <c:v>122</c:v>
                </c:pt>
              </c:numCache>
            </c:numRef>
          </c:val>
        </c:ser>
        <c:shape val="cylinder"/>
        <c:axId val="64265216"/>
        <c:axId val="96640000"/>
        <c:axId val="0"/>
      </c:bar3DChart>
      <c:catAx>
        <c:axId val="642652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96640000"/>
        <c:crosses val="autoZero"/>
        <c:auto val="1"/>
        <c:lblAlgn val="ctr"/>
        <c:lblOffset val="100"/>
      </c:catAx>
      <c:valAx>
        <c:axId val="9664000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642652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34565817473227"/>
          <c:y val="0.2369073516914548"/>
          <c:w val="0.26393840855289585"/>
          <c:h val="0.47199956444240343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70091-4D81-4FE1-BEE9-F20A53C5F1B0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F6C677-3F2C-42B4-8430-63EEF27F98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7103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6C677-3F2C-42B4-8430-63EEF27F984F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6C677-3F2C-42B4-8430-63EEF27F984F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CD8D-6D70-49B7-9E16-98304A8C7C57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CBF65-8C45-4D1F-8E71-EE0199406A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CD8D-6D70-49B7-9E16-98304A8C7C57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CBF65-8C45-4D1F-8E71-EE0199406A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CD8D-6D70-49B7-9E16-98304A8C7C57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CBF65-8C45-4D1F-8E71-EE0199406A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CD8D-6D70-49B7-9E16-98304A8C7C57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CBF65-8C45-4D1F-8E71-EE0199406A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CD8D-6D70-49B7-9E16-98304A8C7C57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CBF65-8C45-4D1F-8E71-EE0199406A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6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1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CD8D-6D70-49B7-9E16-98304A8C7C57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CBF65-8C45-4D1F-8E71-EE0199406A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CD8D-6D70-49B7-9E16-98304A8C7C57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CBF65-8C45-4D1F-8E71-EE0199406A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CD8D-6D70-49B7-9E16-98304A8C7C57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CBF65-8C45-4D1F-8E71-EE0199406A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CD8D-6D70-49B7-9E16-98304A8C7C57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CBF65-8C45-4D1F-8E71-EE0199406A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68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CD8D-6D70-49B7-9E16-98304A8C7C57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CBF65-8C45-4D1F-8E71-EE0199406A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CD8D-6D70-49B7-9E16-98304A8C7C57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CBF65-8C45-4D1F-8E71-EE0199406A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7CD8D-6D70-49B7-9E16-98304A8C7C57}" type="datetimeFigureOut">
              <a:rPr lang="ru-RU" smtClean="0"/>
              <a:pPr/>
              <a:t>10.11.2017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CBF65-8C45-4D1F-8E71-EE0199406AD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tiff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Relationship Id="rId14" Type="http://schemas.openxmlformats.org/officeDocument/2006/relationships/image" Target="../media/image9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3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овая папка (2)\Coast_Waves_Scenery_Sea_5079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9"/>
            <a:ext cx="6858000" cy="9147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52400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ГОСУДАРСТВЕННОЕ АВТОНОМНОЕ ПРОФЕССИОНАЛЬНОЕ 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ОБРАЗОВАТЕЛЬНОЕ УЧРЕЖДЕНИЕ 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«ВОЛГОГРАДСКИЙ СОЦИАЛЬНО-ПЕДАГОГИЧЕСКИЙ КОЛЛЕДЖ»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8680" y="3419872"/>
            <a:ext cx="6172200" cy="2592288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buNone/>
            </a:pPr>
            <a:r>
              <a:rPr lang="ru-RU" sz="13800" b="1" i="1" spc="100" dirty="0" smtClean="0">
                <a:ln w="1800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Monotype Corsiva" pitchFamily="66" charset="0"/>
              </a:rPr>
              <a:t>ЛЕТО</a:t>
            </a:r>
            <a:r>
              <a:rPr lang="ru-RU" sz="13800" b="1" i="1" spc="100" dirty="0" smtClean="0">
                <a:ln w="1800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Monotype Corsiva" pitchFamily="66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24944" y="853244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Волгоград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88640" y="4788024"/>
          <a:ext cx="6426714" cy="3992880"/>
        </p:xfrm>
        <a:graphic>
          <a:graphicData uri="http://schemas.openxmlformats.org/drawingml/2006/table">
            <a:tbl>
              <a:tblPr firstRow="1" bandRow="1">
                <a:effectLst/>
                <a:tableStyleId>{72833802-FEF1-4C79-8D5D-14CF1EAF98D9}</a:tableStyleId>
              </a:tblPr>
              <a:tblGrid>
                <a:gridCol w="3213357"/>
                <a:gridCol w="3213357"/>
              </a:tblGrid>
              <a:tr h="64637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Фактически в отчетных период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1. Вид отряда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2. Дата формирования отряда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2017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3. Численность отряда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35 человек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37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4. Территориальное место работы отряда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Волгоградская область, </a:t>
                      </a:r>
                      <a:r>
                        <a:rPr lang="ru-RU" sz="18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Среднеахтубинский</a:t>
                      </a:r>
                      <a:r>
                        <a:rPr lang="ru-RU" sz="1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5. Виды выполняемых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Вожатый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6. Объемы выполняемых работ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709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 оздоровили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37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7. Средняя зарплата студента в месяц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7910 руб.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88640" y="323528"/>
          <a:ext cx="6426714" cy="3992880"/>
        </p:xfrm>
        <a:graphic>
          <a:graphicData uri="http://schemas.openxmlformats.org/drawingml/2006/table">
            <a:tbl>
              <a:tblPr firstRow="1" bandRow="1">
                <a:effectLst/>
                <a:tableStyleId>{72833802-FEF1-4C79-8D5D-14CF1EAF98D9}</a:tableStyleId>
              </a:tblPr>
              <a:tblGrid>
                <a:gridCol w="3213357"/>
                <a:gridCol w="3213357"/>
              </a:tblGrid>
              <a:tr h="64637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Фактически в отчетных период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1. Вид отряда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2. Дата формирования отряда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3. Численность отряда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37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4. Территориальное место работы отряда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г. Волгоград,</a:t>
                      </a:r>
                      <a:r>
                        <a:rPr lang="ru-RU" sz="1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ул. Пугачевская, 5д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5. Виды выполняемых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Вожатый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6. Объемы выполняемых работ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60 детей оздоровили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37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7. Средняя зарплата студента в месяц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безвозмездной основе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0"/>
            <a:ext cx="685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Семейный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ЭКО-клуб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«Синяя Птица»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427984"/>
            <a:ext cx="685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ООО ДОЛ «ВС»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88640" y="4788024"/>
          <a:ext cx="6426714" cy="3992880"/>
        </p:xfrm>
        <a:graphic>
          <a:graphicData uri="http://schemas.openxmlformats.org/drawingml/2006/table">
            <a:tbl>
              <a:tblPr firstRow="1" bandRow="1">
                <a:effectLst/>
                <a:tableStyleId>{72833802-FEF1-4C79-8D5D-14CF1EAF98D9}</a:tableStyleId>
              </a:tblPr>
              <a:tblGrid>
                <a:gridCol w="3213357"/>
                <a:gridCol w="3213357"/>
              </a:tblGrid>
              <a:tr h="64637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Фактически в отчетных период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1. Вид отряда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2. Дата формирования отряда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2017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3. Численность отряда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73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человека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37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4. Территориальное место работы отряда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Краснодарский край, г.</a:t>
                      </a:r>
                      <a:r>
                        <a:rPr lang="ru-RU" sz="18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Анапа, п. Сукко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5. Виды выполняемых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Вожатый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6. Объемы выполняемых работ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4936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 оздоровили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37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7. Средняя зарплата студента в месяц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7936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88640" y="323528"/>
          <a:ext cx="6426714" cy="3992880"/>
        </p:xfrm>
        <a:graphic>
          <a:graphicData uri="http://schemas.openxmlformats.org/drawingml/2006/table">
            <a:tbl>
              <a:tblPr firstRow="1" bandRow="1">
                <a:effectLst/>
                <a:tableStyleId>{72833802-FEF1-4C79-8D5D-14CF1EAF98D9}</a:tableStyleId>
              </a:tblPr>
              <a:tblGrid>
                <a:gridCol w="3213357"/>
                <a:gridCol w="3213357"/>
              </a:tblGrid>
              <a:tr h="64637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Фактически в отчетных период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1. Вид отряда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2. Дата формирования отряда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2017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3. Численность отряда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34 человека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37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4. Территориальное место работы отряда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Волгоградская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область, </a:t>
                      </a:r>
                      <a:r>
                        <a:rPr lang="ru-RU" sz="18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Калачевский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5. Виды выполняемых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Вожатый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6. Объемы выполняемых работ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420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 оздоровили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37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7. Средняя зарплата студента в месяц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8500 руб.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0"/>
            <a:ext cx="685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Алые паруса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427984"/>
            <a:ext cx="685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СПО 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Горизонт-ВСПК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88640" y="467544"/>
          <a:ext cx="6426714" cy="4541520"/>
        </p:xfrm>
        <a:graphic>
          <a:graphicData uri="http://schemas.openxmlformats.org/drawingml/2006/table">
            <a:tbl>
              <a:tblPr firstRow="1" bandRow="1">
                <a:effectLst/>
                <a:tableStyleId>{72833802-FEF1-4C79-8D5D-14CF1EAF98D9}</a:tableStyleId>
              </a:tblPr>
              <a:tblGrid>
                <a:gridCol w="3213357"/>
                <a:gridCol w="3213357"/>
              </a:tblGrid>
              <a:tr h="64637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Фактически в отчетных период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1. Вид отряда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2. Дата формирования отряда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2017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3. Численность отряда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110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человек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37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4. Территориальное место работы отряда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smtClean="0">
                          <a:latin typeface="Times New Roman" pitchFamily="18" charset="0"/>
                          <a:cs typeface="Times New Roman" pitchFamily="18" charset="0"/>
                        </a:rPr>
                        <a:t>г. </a:t>
                      </a:r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Волгоград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5. Виды выполняемых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Музыкальный руководитель, воспитатель, педагог дополнительного образования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6. Объемы выполняемых работ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310 детей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оздоровили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37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7. Средняя зарплата студента в месяц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безвозмездной основе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0"/>
            <a:ext cx="685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СПО, Иркутская 13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6012160"/>
          <a:ext cx="6858000" cy="256603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43000"/>
                <a:gridCol w="1143000"/>
                <a:gridCol w="1143000"/>
                <a:gridCol w="1512168"/>
                <a:gridCol w="773832"/>
                <a:gridCol w="1143000"/>
              </a:tblGrid>
              <a:tr h="119443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Название отряда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Численность отряда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Территориальное место работы отряда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Виды выполняемых работ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Кол-во отдохнувших детей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Средняя зарплата студента в месяц</a:t>
                      </a:r>
                      <a:endParaRPr lang="ru-RU" sz="1200" dirty="0"/>
                    </a:p>
                  </a:txBody>
                  <a:tcPr/>
                </a:tc>
              </a:tr>
              <a:tr h="10858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«Альтаир»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272 человека (120-работало в лагерях)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Г. Волгоград волгоградская обл. Краснодарский край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smtClean="0"/>
                        <a:t>Вожатые, муз-работники,</a:t>
                      </a:r>
                      <a:r>
                        <a:rPr lang="ru-RU" sz="1400" baseline="0" smtClean="0"/>
                        <a:t> педагоги доп. образованя, инструкторы  по физ. культуре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8500 рублей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56792" y="5436096"/>
            <a:ext cx="4284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Отчет о работе штаба СО в ГАПОУ «ВСПК»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0658" y="0"/>
            <a:ext cx="6172200" cy="9144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Комиссарская деятельность </a:t>
            </a:r>
          </a:p>
          <a:p>
            <a:pPr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Мероприятия, в которых принимал участие </a:t>
            </a:r>
          </a:p>
          <a:p>
            <a:pPr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студенческий педагогический отряд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Подготовительный период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Формирование пакета нормативно-правовых документов.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Комплектование кадрового состава.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Подбор партнеров.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Подбор аудио- и видео- материалов, учебно-методического материала, по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тематикесмены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Планирование смены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Информирование участников смены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Презентация вожатского отряда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Рабочий период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Физкультурно-оздоровительные мероприятия и соревнования.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Культурно -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досуговые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мероприятия.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Благоустройство лагеря, поддержание чистоты и порядка в помещениях и на территории.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Внедрение системы детского самоуправления.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Участие в сюжетно-ролевых играх, коллективной творческой деятельности детей и взрослых по подготовке и проведению отрядных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общелагерных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мероприятий.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Подведение итогов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Рефлексия, тестирование, диагностика.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Подведение итогов работы лагеря, участия каждого в жизни отряда, лагеря.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Анализ работы педагогического коллектива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Обработка и оформление информационно – методических и аналитических материалов смены.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Конференция по итогам работы студенческого педагогического отряда в летний период.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Итоги конкурса вожатского мастерства</a:t>
            </a:r>
          </a:p>
          <a:p>
            <a:pPr>
              <a:buFont typeface="Wingdings" pitchFamily="2" charset="2"/>
              <a:buChar char="Ø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Aharoni" pitchFamily="2" charset="-79"/>
              </a:rPr>
              <a:t>ДОЛ «Заволжье»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Aharoni" pitchFamily="2" charset="-79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Aharoni" pitchFamily="2" charset="-79"/>
              </a:rPr>
              <a:t>Волгоградской области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ea typeface="+mn-ea"/>
              <a:cs typeface="Aharoni" pitchFamily="2" charset="-79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D:\музыка лагерь\Новая папка\SRYNOGGC4Lw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762" y="4943476"/>
            <a:ext cx="5432572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s://pp.userapi.com/c837628/v837628241/1fa67/OuxDhpTviz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762" y="1979712"/>
            <a:ext cx="511256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179512"/>
            <a:ext cx="6172200" cy="1524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Олимпийская деревня</a:t>
            </a:r>
            <a:endParaRPr lang="ru-RU" sz="3600" b="1" dirty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912" y="3635896"/>
            <a:ext cx="4019141" cy="2678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18" y="5868144"/>
            <a:ext cx="4551387" cy="3033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7" y="1907704"/>
            <a:ext cx="3457735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0"/>
            <a:ext cx="6172200" cy="1524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Ты, да я, да мы с тобой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2" y="5436096"/>
            <a:ext cx="5328592" cy="3537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2" y="1763688"/>
            <a:ext cx="5328592" cy="351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64" y="0"/>
            <a:ext cx="6172200" cy="1524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Aharoni" pitchFamily="2" charset="-79"/>
              </a:rPr>
              <a:t>Краснодарский край, 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Aharoni" pitchFamily="2" charset="-79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Aharoni" pitchFamily="2" charset="-79"/>
              </a:rPr>
              <a:t>п. Сукко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ea typeface="+mn-ea"/>
              <a:cs typeface="Aharoni" pitchFamily="2" charset="-79"/>
            </a:endParaRPr>
          </a:p>
        </p:txBody>
      </p:sp>
      <p:pic>
        <p:nvPicPr>
          <p:cNvPr id="8" name="Рисунок 7" descr="Simvoli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4784" y="1907704"/>
            <a:ext cx="4222463" cy="2952328"/>
          </a:xfrm>
          <a:prstGeom prst="roundRect">
            <a:avLst>
              <a:gd name="adj" fmla="val 3722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0" name="Picture 2" descr="C:\Users\user\Desktop\Новая папка (2)\6E3-mC5AZ8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5076055"/>
            <a:ext cx="5904656" cy="3814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0"/>
            <a:ext cx="6172200" cy="1524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Знакомьтесь - это </a:t>
            </a:r>
            <a:r>
              <a:rPr lang="ru-RU" sz="36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МЫ!</a:t>
            </a:r>
            <a:endParaRPr lang="ru-RU" sz="3600" b="1" dirty="0" smtClean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2" descr="C:\Users\Евгений\Desktop\Фотоотчет\a4c_jtDq_F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74" y="1547664"/>
            <a:ext cx="4775318" cy="3576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Евгений\Desktop\Фотоотчет\AAu8wmnGtQ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808" y="5292080"/>
            <a:ext cx="4699672" cy="3473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52736" y="539552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6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Море, море…</a:t>
            </a:r>
          </a:p>
        </p:txBody>
      </p:sp>
      <p:pic>
        <p:nvPicPr>
          <p:cNvPr id="7" name="Picture 2" descr="C:\Users\Евгений\Desktop\Фотоотчет\ij-Zdm5oAR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1763688"/>
            <a:ext cx="4869042" cy="3167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rcRect l="69" r="69"/>
          <a:stretch>
            <a:fillRect/>
          </a:stretch>
        </p:blipFill>
        <p:spPr>
          <a:xfrm>
            <a:off x="1844824" y="5220072"/>
            <a:ext cx="4680520" cy="351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120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473176" y="258876"/>
            <a:ext cx="39116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Segoe UI" pitchFamily="34" charset="0"/>
              </a:rPr>
              <a:t>Название студенческого отряда: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58558" y="539552"/>
            <a:ext cx="2865913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>
                  <a:noFill/>
                </a:ln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«Альтаир»</a:t>
            </a:r>
            <a:endParaRPr lang="ru-RU" sz="4400" b="1" spc="50" dirty="0">
              <a:ln w="11430">
                <a:noFill/>
              </a:ln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haroni" pitchFamily="2" charset="-79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84784" y="1400612"/>
          <a:ext cx="4968552" cy="7693941"/>
        </p:xfrm>
        <a:graphic>
          <a:graphicData uri="http://schemas.openxmlformats.org/drawingml/2006/table">
            <a:tbl>
              <a:tblPr/>
              <a:tblGrid>
                <a:gridCol w="889031"/>
                <a:gridCol w="4079521"/>
              </a:tblGrid>
              <a:tr h="538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 kern="1200" dirty="0">
                          <a:solidFill>
                            <a:srgbClr val="002060"/>
                          </a:solidFill>
                          <a:latin typeface="Comic Sans MS"/>
                          <a:ea typeface="Times New Roman"/>
                          <a:cs typeface="Arial"/>
                        </a:rPr>
                        <a:t>Девиз 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8" marR="31958" marT="28407" marB="2840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Arial"/>
                        </a:rPr>
                        <a:t>«Под знаком далекой звезды Альтаир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Arial"/>
                        </a:rPr>
                        <a:t>Мы будем бороться за счастье и мир». 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8" marR="31958" marT="28407" marB="2840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1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50" b="1" kern="1200" dirty="0" err="1">
                          <a:solidFill>
                            <a:srgbClr val="002060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Речевка</a:t>
                      </a:r>
                      <a:r>
                        <a:rPr lang="ru-RU" sz="1450" b="1" kern="1200" dirty="0">
                          <a:solidFill>
                            <a:srgbClr val="002060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: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8" marR="39948" marT="443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704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Arial"/>
                        </a:rPr>
                        <a:t>«Звезды светят ярко, Над нашей головой.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R="704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Arial"/>
                        </a:rPr>
                        <a:t>Мы отряд вожатых, Мы хороши собой.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R="704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Arial"/>
                        </a:rPr>
                        <a:t>Нас вперед ведет, Созвездие орла.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R="704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Arial"/>
                        </a:rPr>
                        <a:t>Где яркий Альтаир, Где мы дружны всегда».</a:t>
                      </a: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8" marR="39948" marT="443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203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 kern="1200" dirty="0">
                          <a:solidFill>
                            <a:srgbClr val="002060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Песня: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 kern="1200" dirty="0">
                          <a:solidFill>
                            <a:srgbClr val="002060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Припев: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8" marR="39948" marT="443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344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 kern="1200" dirty="0">
                          <a:solidFill>
                            <a:srgbClr val="000000"/>
                          </a:solidFill>
                          <a:latin typeface="Comic Sans MS"/>
                          <a:ea typeface="Calibri"/>
                          <a:cs typeface="Calibri"/>
                        </a:rPr>
                        <a:t>I</a:t>
                      </a: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Calibri"/>
                        </a:rPr>
                        <a:t>Живем мы с песнею, с песнею, с песнею.</a:t>
                      </a: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Calibri"/>
                        </a:rPr>
                        <a:t>Наш «Альтаир» отряд живет здесь очень весело.</a:t>
                      </a: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Calibri"/>
                        </a:rPr>
                        <a:t>Мы любим петь и танцевать,</a:t>
                      </a: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Calibri"/>
                        </a:rPr>
                        <a:t>С детьми нам нравится играть,</a:t>
                      </a: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Calibri"/>
                        </a:rPr>
                        <a:t>И очень хочется сегодня вам сказать: 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Calibri"/>
                        </a:rPr>
                        <a:t>Отряд «Альтаир» наш,</a:t>
                      </a: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Calibri"/>
                        </a:rPr>
                        <a:t>Живем мы дружною, дружною, дружною семьей, 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Calibri"/>
                        </a:rPr>
                        <a:t>Звезда с поднебесья 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Calibri"/>
                        </a:rPr>
                        <a:t>Засветит яркою нам всем судьбой... 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Calibri"/>
                        </a:rPr>
                        <a:t>Пускай судьба забросит нас далеко, пускай! 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Calibri"/>
                        </a:rPr>
                        <a:t>Ты только «Альтаир» отряд не забывай! 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Calibri"/>
                        </a:rPr>
                        <a:t>Мы будем стараться, 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Calibri"/>
                        </a:rPr>
                        <a:t>Чтоб дети счастливы были всегда!</a:t>
                      </a:r>
                      <a:r>
                        <a:rPr lang="ru-RU" sz="1450" b="1" kern="1200" dirty="0">
                          <a:solidFill>
                            <a:srgbClr val="000000"/>
                          </a:solidFill>
                          <a:latin typeface="Comic Sans MS"/>
                          <a:ea typeface="Calibri"/>
                          <a:cs typeface="Calibri"/>
                        </a:rPr>
                        <a:t> 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8" marR="39948" marT="443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631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50" kern="1200">
                        <a:solidFill>
                          <a:srgbClr val="002060"/>
                        </a:solidFill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 kern="1200">
                          <a:solidFill>
                            <a:srgbClr val="002060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Припев:</a:t>
                      </a:r>
                      <a:endParaRPr lang="ru-RU" sz="14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8" marR="39948" marT="443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2617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b="1" kern="1200" dirty="0">
                          <a:solidFill>
                            <a:srgbClr val="000000"/>
                          </a:solidFill>
                          <a:latin typeface="Comic Sans MS"/>
                          <a:ea typeface="Calibri"/>
                          <a:cs typeface="Calibri"/>
                        </a:rPr>
                        <a:t>II</a:t>
                      </a: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Calibri"/>
                          <a:cs typeface="Times New Roman"/>
                        </a:rPr>
                        <a:t> 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Calibri"/>
                        </a:rPr>
                        <a:t>И солнце яркое, яркое, яркое</a:t>
                      </a: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Calibri"/>
                        </a:rPr>
                        <a:t>Нам помогает делать детям все приятное,</a:t>
                      </a: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Calibri"/>
                        </a:rPr>
                        <a:t>Ребят сначала искупать,</a:t>
                      </a: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Calibri"/>
                        </a:rPr>
                        <a:t>Ну, а потом отправить спать.</a:t>
                      </a:r>
                      <a:r>
                        <a:rPr lang="ru-RU" sz="1450" kern="1200" dirty="0">
                          <a:solidFill>
                            <a:srgbClr val="000000"/>
                          </a:solidFill>
                          <a:latin typeface="Comic Sans MS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48" marR="39948" marT="443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" name="Picture 2" descr="C:\Users\user\Desktop\эмблем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35"/>
            <a:ext cx="1437221" cy="14503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0"/>
            <a:ext cx="6172200" cy="1524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36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Туристическая тропа</a:t>
            </a:r>
            <a:endParaRPr lang="ru-RU" sz="3600" b="1" dirty="0" smtClean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Содержимое 6" descr="7254_P1100225_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21224" r="1552" b="6502"/>
          <a:stretch/>
        </p:blipFill>
        <p:spPr>
          <a:xfrm>
            <a:off x="260648" y="1702128"/>
            <a:ext cx="6336703" cy="3457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3" descr="xGhWsxj9_y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649" y="5076056"/>
            <a:ext cx="3546886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3" descr="BZMCC7hFDH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9040" y="5076056"/>
            <a:ext cx="2952328" cy="355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64" y="0"/>
            <a:ext cx="6172200" cy="1524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36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«Мисс Наука»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" name="Picture 2" descr="https://pp.userapi.com/c637523/v637523758/5066e/UrBtpjAzT7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1" y="1475656"/>
            <a:ext cx="2538283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Мария\Desktop\Лагерная практика\фотоотчет\IMG_20170704_102101_3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541" y="1547664"/>
            <a:ext cx="2707501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Мария\Desktop\Лагерная практика\фотоотчет\IMG_20170704_010549_6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4932040"/>
            <a:ext cx="6192688" cy="3960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179512"/>
            <a:ext cx="6172200" cy="1524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Aharoni" pitchFamily="2" charset="-79"/>
              </a:rPr>
              <a:t>ДОЛ «Алые паруса»</a:t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Aharoni" pitchFamily="2" charset="-79"/>
              </a:rPr>
            </a:b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ea typeface="+mn-ea"/>
              <a:cs typeface="Aharoni" pitchFamily="2" charset="-79"/>
            </a:endParaRPr>
          </a:p>
        </p:txBody>
      </p:sp>
      <p:pic>
        <p:nvPicPr>
          <p:cNvPr id="4" name="Объект 3" descr="HGr4nzxTUxg.jpg"/>
          <p:cNvPicPr>
            <a:picLocks noGrp="1"/>
          </p:cNvPicPr>
          <p:nvPr>
            <p:ph idx="1"/>
          </p:nvPr>
        </p:nvPicPr>
        <p:blipFill>
          <a:blip r:embed="rId2" cstate="print"/>
          <a:srcRect t="13580" b="13580"/>
          <a:stretch>
            <a:fillRect/>
          </a:stretch>
        </p:blipFill>
        <p:spPr>
          <a:xfrm>
            <a:off x="404664" y="1187624"/>
            <a:ext cx="5904656" cy="3709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user\Desktop\Новая папка (2)\1gsImSvR3v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5124221"/>
            <a:ext cx="5760640" cy="3838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107504"/>
            <a:ext cx="6172200" cy="1524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32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Основы здорового образа жизни- солнечные процедуры</a:t>
            </a:r>
            <a:endParaRPr lang="ru-RU" sz="3200" b="1" dirty="0" smtClean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6" name="Picture 2" descr="C:\Users\user\Desktop\Новая папка (2)\hkYbUuTlz6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28" y="5220072"/>
            <a:ext cx="5544573" cy="3694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Новая папка (2)\U69-PL-TlO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763688"/>
            <a:ext cx="5592713" cy="3141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64" y="0"/>
            <a:ext cx="6172200" cy="1524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40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Марафон талантов</a:t>
            </a:r>
            <a:endParaRPr lang="ru-RU" sz="4000" b="1" dirty="0" smtClean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Users\user\Desktop\Новая папка (2)\dvACdrdtGP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48" y="1331640"/>
            <a:ext cx="2664296" cy="3996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Desktop\Новая папка (2)\cHVJBnutry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5292080"/>
            <a:ext cx="5422003" cy="3613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77307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0"/>
            <a:ext cx="6172200" cy="1524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36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Спортивный серпантин</a:t>
            </a:r>
            <a:endParaRPr lang="ru-RU" sz="3600" b="1" dirty="0" smtClean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 descr="C:\Users\user\Desktop\Новая папка (2)\ukzYCidJpu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9040" y="1691680"/>
            <a:ext cx="2400267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Новая папка (2)\6u00BdlaJ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1691679"/>
            <a:ext cx="2376264" cy="3564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Новая папка (2)\uKK-77SqrW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52" y="5364088"/>
            <a:ext cx="4562139" cy="3040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71337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  <a:defRPr/>
            </a:pPr>
            <a:r>
              <a:rPr lang="ru-RU" sz="36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Живая планета – сделаем вместе</a:t>
            </a:r>
            <a:endParaRPr lang="ru-RU" sz="3600" b="1" dirty="0" smtClean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Новая папка (2)\Z3ND8FFPcR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6" y="2987823"/>
            <a:ext cx="6838073" cy="4556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75200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64" y="323528"/>
            <a:ext cx="6172200" cy="1524000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Aharoni" pitchFamily="2" charset="-79"/>
              </a:rPr>
              <a:t>ДОК «Дружба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Aharoni" pitchFamily="2" charset="-79"/>
              </a:rPr>
              <a:t>» 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Aharoni" pitchFamily="2" charset="-79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Aharoni" pitchFamily="2" charset="-79"/>
              </a:rPr>
              <a:t>г. Сочи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Aharoni" pitchFamily="2" charset="-79"/>
              </a:rPr>
              <a:t/>
            </a:r>
            <a:b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Aharoni" pitchFamily="2" charset="-79"/>
              </a:rPr>
            </a:b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ea typeface="+mn-ea"/>
              <a:cs typeface="Aharoni" pitchFamily="2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7020272"/>
            <a:ext cx="1573932" cy="11479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Новая папка (2)\TK200HFLd-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3275856"/>
            <a:ext cx="6345517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upak\Desktop\Новая папка\1.jpg"/>
          <p:cNvPicPr>
            <a:picLocks noChangeAspect="1" noChangeArrowheads="1"/>
          </p:cNvPicPr>
          <p:nvPr/>
        </p:nvPicPr>
        <p:blipFill>
          <a:blip r:embed="rId3" cstate="print"/>
          <a:srcRect l="64011" t="11947" r="1684" b="65635"/>
          <a:stretch>
            <a:fillRect/>
          </a:stretch>
        </p:blipFill>
        <p:spPr bwMode="auto">
          <a:xfrm>
            <a:off x="1412776" y="1475656"/>
            <a:ext cx="3816424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77759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64" y="-252536"/>
            <a:ext cx="6172200" cy="1524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36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Морские котики</a:t>
            </a:r>
            <a:endParaRPr lang="ru-RU" sz="3600" b="1" dirty="0" smtClean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36" y="2942194"/>
            <a:ext cx="6172200" cy="4161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76" y="6156264"/>
            <a:ext cx="5248583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92" y="1115615"/>
            <a:ext cx="5301208" cy="2981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50705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0"/>
            <a:ext cx="6172200" cy="1524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36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Юные краеведы</a:t>
            </a:r>
            <a:endParaRPr lang="ru-RU" sz="3600" b="1" dirty="0" smtClean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Новая папка (2)\jo9SnNdFfH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1835696"/>
            <a:ext cx="4253458" cy="3185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Новая папка (2)\zHupGuVORL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856" y="5148064"/>
            <a:ext cx="4282872" cy="3557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28378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415498"/>
            <a:ext cx="68580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Законы жизни отряда: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«Закон творчества» (все организуем необычно, ярко, интересно);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«Закон человечности» (при встречах царит атмосфера доброжелательности, заботы);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«Закон самоуправления» (все участвуют в подготовке, проведении и</a:t>
            </a:r>
            <a:r>
              <a:rPr lang="ru-RU" sz="1200" dirty="0" smtClean="0">
                <a:latin typeface="Comic Sans MS" pitchFamily="66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анализе дел).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Традиции: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социально-значимая деятельность;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приём вожатых-новичков в студенческий педагогический отряд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«Альтаир»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посвящение новичков в отряд «Альтаир»;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подготовка и проведение семинаров для вожатых, занятий школы современного вожатого, инструктивно-методического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лагерного сбора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у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частие в мероприятиях разного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уровня.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Символы, атрибуты: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форма у каждого педагогического отряда своя.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2696" y="3059832"/>
            <a:ext cx="14574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Comic Sans MS" pitchFamily="66" charset="0"/>
              </a:rPr>
              <a:t>ДОК «Дружба »</a:t>
            </a:r>
            <a:r>
              <a:rPr lang="ru-RU" sz="1200" dirty="0" smtClean="0">
                <a:latin typeface="Comic Sans MS" pitchFamily="66" charset="0"/>
              </a:rPr>
              <a:t> </a:t>
            </a:r>
            <a:endParaRPr lang="ru-RU" sz="1200" dirty="0">
              <a:latin typeface="Comic Sans MS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65104" y="2987824"/>
            <a:ext cx="18053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Comic Sans MS" pitchFamily="66" charset="0"/>
              </a:rPr>
              <a:t>ДОЛ «Алые паруса»</a:t>
            </a:r>
            <a:endParaRPr lang="ru-RU" sz="1200" b="1" dirty="0">
              <a:latin typeface="Comic Sans MS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53136" y="5868144"/>
            <a:ext cx="11320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Comic Sans MS" pitchFamily="66" charset="0"/>
              </a:rPr>
              <a:t>СКО «Смена</a:t>
            </a:r>
            <a:endParaRPr lang="ru-RU" sz="1200" b="1" dirty="0">
              <a:latin typeface="Comic Sans MS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24744" y="5868144"/>
            <a:ext cx="1516762" cy="276999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Comic Sans MS" pitchFamily="66" charset="0"/>
              </a:rPr>
              <a:t>ДОЛ «Заволжье»</a:t>
            </a:r>
            <a:endParaRPr lang="ru-RU" sz="1200" dirty="0">
              <a:latin typeface="Comic Sans MS" pitchFamily="66" charset="0"/>
            </a:endParaRPr>
          </a:p>
        </p:txBody>
      </p:sp>
      <p:pic>
        <p:nvPicPr>
          <p:cNvPr id="18" name="Picture 2" descr="C:\Users\Мария\Desktop\Лагерная практика\фотоотчет\IMG_20170706_130709_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6258384"/>
            <a:ext cx="3168352" cy="2503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6300192"/>
            <a:ext cx="324036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user\Desktop\Новая папка (2)\1gsImSvR3v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3491880"/>
            <a:ext cx="3241625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IMG_05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627" y="3635896"/>
            <a:ext cx="3107483" cy="2071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960" y="0"/>
            <a:ext cx="6172200" cy="15240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defRPr/>
            </a:pPr>
            <a:r>
              <a:rPr lang="ru-RU" sz="3600" b="1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 вместе - под флагом России!</a:t>
            </a:r>
            <a:endParaRPr lang="ru-RU" sz="3600" b="1" dirty="0" smtClean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645" y="6315308"/>
            <a:ext cx="3775350" cy="2831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188" y="1091729"/>
            <a:ext cx="3962265" cy="2971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1880"/>
            <a:ext cx="5216860" cy="3912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67544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haroni" pitchFamily="2" charset="-79"/>
              </a:rPr>
              <a:t>Построим дружбу вместе</a:t>
            </a:r>
            <a:endParaRPr lang="ru-RU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Aharoni" pitchFamily="2" charset="-79"/>
            </a:endParaRPr>
          </a:p>
        </p:txBody>
      </p:sp>
      <p:pic>
        <p:nvPicPr>
          <p:cNvPr id="4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00" y="1547664"/>
            <a:ext cx="4104456" cy="2735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Изображение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85931" y="4283968"/>
            <a:ext cx="3672069" cy="2754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6" y="6300192"/>
            <a:ext cx="4504857" cy="253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Мария\Desktop\Для Оли\VjAIeumQPf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3563888"/>
            <a:ext cx="2808312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1705" y="2788628"/>
            <a:ext cx="652765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haroni" pitchFamily="2" charset="-79"/>
              </a:rPr>
              <a:t>Программа </a:t>
            </a:r>
          </a:p>
          <a:p>
            <a:pPr algn="ctr">
              <a:defRPr/>
            </a:pP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haroni" pitchFamily="2" charset="-79"/>
              </a:rPr>
              <a:t>«Территория досуга и оздоровления»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51521"/>
            <a:ext cx="6858000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Актуальность программ летнего отдыха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indent="355600" algn="just" fontAlgn="base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Одной из актуальных проблем современного общества является организация досуга детей и подростков как средства социализации подрастающего поколения, профилактики различных форм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девиантного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(асоциального) поведения. Особое значение данная проблема приобретает в период каникул учащихся.</a:t>
            </a:r>
          </a:p>
          <a:p>
            <a:pPr indent="355600" algn="just" fontAlgn="base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Современная ситуация требует более глубокого и структурированного подхода к организации оздоровления, отдыха и занятости детей, так как претерпел качественные изменения образовательно-культурный и нравственный уровень развития детей; в значительной степени утрачена заинтересованность детей и подростков в труде; наблюдается ухудшение состояния их здоровья; увеличилось количество социально незащищенных категорий детей; социально-экономическое положение большинства семей не позволяет самостоятельно организовывать их оздоровление, отдых и занятость в летнее время.</a:t>
            </a:r>
          </a:p>
          <a:p>
            <a:pPr indent="355600" algn="just" fontAlgn="base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Обеспечением отдыха, оздоровления и занятости детей занимаются организации различных правовых форм и форм собственности. К ним относятся: загородные стационарные детские оздоровительные лагеря, лагеря дневного пребывания детей, специализированные (профильные) лагеря физкультурно–спортивной, туристической, краеведческой, эколого-биологической, технической направленности; оздоровительные центры, базы и комплексы, учреждения социального обслуживания.</a:t>
            </a:r>
          </a:p>
          <a:p>
            <a:pPr indent="355600" algn="just" fontAlgn="base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данных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программе речь идет о такой форме организации летнего отдыха детей и подростков как «анимационная площадка», работа которой направлена на удовлетворение потребностей детей и подростков в общении, в совместной деятельности, приобретение личностного опыта взаимодействия в разновозрастной группе. Особенность организации летнего отдыха в рамках анимационной площадки заключается в создании обстановки совместного времяпрепровождения детей в группе сверстников разного возраста, которая позволяет обучать их нормам социальной жизни, поведению в коллективе, культуре взаимоотношений, способствует раскрытию творческого потенциала участников, проявлению инициативы, лидерских качеств личности, а также усвоению принципов здорового образа жизни (ЗОЖ).  </a:t>
            </a:r>
          </a:p>
          <a:p>
            <a:pPr indent="355600" algn="just" fontAlgn="base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Таким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образом, выявлено противоречие между потребностью детей и подростков в организованном летнем отдыхе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отсутствием необходимых условий для организации их свободного времени в период летних каникул. Данное противоречие может быть разрешено с помощью студентов 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СПО «Альтаир»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педагогического колледжа, учебный план которых предполагает прохождение летней педагогической практики. </a:t>
            </a:r>
          </a:p>
        </p:txBody>
      </p:sp>
    </p:spTree>
    <p:extLst>
      <p:ext uri="{BB962C8B-B14F-4D97-AF65-F5344CB8AC3E}">
        <p14:creationId xmlns="" xmlns:p14="http://schemas.microsoft.com/office/powerpoint/2010/main" val="320771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1520"/>
            <a:ext cx="6858000" cy="1524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Aharoni" pitchFamily="2" charset="-79"/>
              </a:rPr>
              <a:t>Программы лагерных смен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Aharoni" pitchFamily="2" charset="-79"/>
              </a:rPr>
              <a:t/>
            </a:r>
            <a:b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Aharoni" pitchFamily="2" charset="-79"/>
              </a:rPr>
            </a:b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Aharoni" pitchFamily="2" charset="-79"/>
              </a:rPr>
              <a:t>Лето-2017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6872" y="3563888"/>
            <a:ext cx="4402718" cy="3302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7" y="5868144"/>
            <a:ext cx="433054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60648" y="1979712"/>
            <a:ext cx="3782710" cy="283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64" y="179512"/>
            <a:ext cx="6172200" cy="1524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Участие СПО «Альтаир» в открытии 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III-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 трудового семестра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Рисунок 4" descr="l9ZT2e8m1G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2696" y="1619672"/>
            <a:ext cx="5616624" cy="4009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DVZ7RZS3zUI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20688" y="5148064"/>
            <a:ext cx="5812160" cy="3586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0"/>
            <a:ext cx="6172200" cy="1524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Школа современного вожатого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Содержимое 3" descr="0wP1ZPvYD3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6711" y="5364088"/>
            <a:ext cx="5294657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3TTw-4ezRu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4704" y="1787766"/>
            <a:ext cx="5328592" cy="357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492896" y="6444208"/>
            <a:ext cx="2016224" cy="180020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2656" y="2987824"/>
            <a:ext cx="2160240" cy="144016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92896" y="2987824"/>
            <a:ext cx="1872208" cy="144016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04864" y="2051720"/>
            <a:ext cx="2160240" cy="936104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365104" y="2051720"/>
            <a:ext cx="2160240" cy="936104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365104" y="2987824"/>
            <a:ext cx="2160240" cy="144016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32656" y="2051720"/>
            <a:ext cx="2160240" cy="936104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64" y="179512"/>
            <a:ext cx="6172200" cy="1524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Приходи к нам и ты научишься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2656" y="2123728"/>
            <a:ext cx="6172200" cy="6034617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32656" y="6444208"/>
            <a:ext cx="2160240" cy="180020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509120" y="6444208"/>
            <a:ext cx="2016224" cy="180020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32656" y="5076056"/>
            <a:ext cx="2160240" cy="180020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365104" y="5076056"/>
            <a:ext cx="2160240" cy="180020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492896" y="5076056"/>
            <a:ext cx="2016224" cy="180020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04664" y="2051720"/>
          <a:ext cx="6120681" cy="6554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0227"/>
                <a:gridCol w="151129"/>
                <a:gridCol w="1889098"/>
                <a:gridCol w="151129"/>
                <a:gridCol w="1889098"/>
              </a:tblGrid>
              <a:tr h="86510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cap="none" spc="0" dirty="0" smtClean="0">
                          <a:ln w="1905"/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Понимать детей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cap="none" spc="0" dirty="0" smtClean="0">
                          <a:ln w="1905"/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Работать в команде</a:t>
                      </a:r>
                      <a:endParaRPr lang="ru-RU" b="1" cap="none" spc="0" dirty="0">
                        <a:ln w="1905"/>
                        <a:solidFill>
                          <a:srgbClr val="00B05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1" cap="none" spc="0" dirty="0" smtClean="0">
                          <a:ln w="1905"/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Добиваться поставленных целей</a:t>
                      </a:r>
                      <a:endParaRPr lang="ru-RU" b="1" cap="none" spc="0" dirty="0">
                        <a:ln w="1905"/>
                        <a:solidFill>
                          <a:srgbClr val="00B05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0182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cap="none" spc="0" dirty="0" smtClean="0">
                          <a:ln w="1905"/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Организовывать мероприятия большого масштаба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cap="none" spc="0" dirty="0">
                        <a:ln w="1905"/>
                        <a:solidFill>
                          <a:srgbClr val="00B05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cap="none" spc="0" dirty="0" smtClean="0">
                          <a:ln w="1905"/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Петь песни и танцевать</a:t>
                      </a:r>
                      <a:endParaRPr lang="ru-RU" sz="1800" b="1" kern="1200" cap="none" spc="0" dirty="0">
                        <a:ln w="1905"/>
                        <a:solidFill>
                          <a:srgbClr val="00B05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cap="none" spc="0" dirty="0" smtClean="0">
                          <a:ln w="1905"/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Находить выход из самой непростой ситуации</a:t>
                      </a:r>
                      <a:endParaRPr lang="ru-RU" sz="1800" b="1" kern="1200" cap="none" spc="0" dirty="0">
                        <a:ln w="1905"/>
                        <a:solidFill>
                          <a:srgbClr val="00B05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55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 также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557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cap="none" spc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Станешь более общительным</a:t>
                      </a:r>
                      <a:endParaRPr lang="ru-RU" sz="1800" b="1" kern="1200" cap="none" spc="0" dirty="0">
                        <a:ln w="1905"/>
                        <a:solidFill>
                          <a:srgbClr val="FF000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cap="none" spc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Приобретешь новые знакомства со студентами со всей страны</a:t>
                      </a:r>
                      <a:endParaRPr lang="ru-RU" sz="1800" b="1" kern="1200" cap="none" spc="0" dirty="0">
                        <a:ln w="1905"/>
                        <a:solidFill>
                          <a:srgbClr val="FF000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cap="none" spc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Сможешь связать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cap="none" spc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свою жизнь с детьми</a:t>
                      </a:r>
                      <a:endParaRPr lang="ru-RU" sz="1800" b="1" kern="1200" cap="none" spc="0" dirty="0">
                        <a:ln w="1905"/>
                        <a:solidFill>
                          <a:srgbClr val="FF000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496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cap="none" spc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Поймешь, что безвыходных ситуаций НЕТ!</a:t>
                      </a:r>
                      <a:endParaRPr lang="ru-RU" sz="1800" b="1" kern="1200" cap="none" spc="0" dirty="0">
                        <a:ln w="1905"/>
                        <a:solidFill>
                          <a:srgbClr val="FF000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cap="none" spc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Усовершенствуешь свои личные качества</a:t>
                      </a:r>
                      <a:endParaRPr lang="ru-RU" sz="1800" b="1" kern="1200" cap="none" spc="0" dirty="0">
                        <a:ln w="1905"/>
                        <a:solidFill>
                          <a:srgbClr val="FF000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cap="none" spc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Найдешь друзей на всю жизнь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cap="none" spc="0" dirty="0">
                        <a:ln w="1905"/>
                        <a:solidFill>
                          <a:srgbClr val="FF000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60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23528"/>
            <a:ext cx="6858000" cy="6034617"/>
          </a:xfrm>
        </p:spPr>
        <p:txBody>
          <a:bodyPr>
            <a:normAutofit/>
          </a:bodyPr>
          <a:lstStyle/>
          <a:p>
            <a:pPr marL="0" indent="355600" algn="ctr" fontAlgn="base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120 студентов прошли обучение по дополнительной профессионально программе повышения квалификации «Теоретические и методические основы работы вожатого в детском оздоровительном лагере» и получили сертификаты.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dupak\Desktop\сертификат.tiff"/>
          <p:cNvPicPr>
            <a:picLocks noChangeAspect="1" noChangeArrowheads="1"/>
          </p:cNvPicPr>
          <p:nvPr/>
        </p:nvPicPr>
        <p:blipFill>
          <a:blip r:embed="rId2" cstate="print"/>
          <a:srcRect l="2316" t="3879" r="2020" b="244"/>
          <a:stretch>
            <a:fillRect/>
          </a:stretch>
        </p:blipFill>
        <p:spPr bwMode="auto">
          <a:xfrm>
            <a:off x="2307094" y="3419872"/>
            <a:ext cx="4550906" cy="3204863"/>
          </a:xfrm>
          <a:prstGeom prst="rect">
            <a:avLst/>
          </a:prstGeom>
          <a:noFill/>
        </p:spPr>
      </p:pic>
      <p:pic>
        <p:nvPicPr>
          <p:cNvPr id="9" name="Picture 2" descr="C:\Users\dupak\Desktop\сертификат.tiff"/>
          <p:cNvPicPr>
            <a:picLocks noChangeAspect="1" noChangeArrowheads="1"/>
          </p:cNvPicPr>
          <p:nvPr/>
        </p:nvPicPr>
        <p:blipFill>
          <a:blip r:embed="rId2" cstate="print"/>
          <a:srcRect l="2316" t="3879" r="2020" b="244"/>
          <a:stretch>
            <a:fillRect/>
          </a:stretch>
        </p:blipFill>
        <p:spPr bwMode="auto">
          <a:xfrm>
            <a:off x="1412776" y="4572000"/>
            <a:ext cx="4550906" cy="3204863"/>
          </a:xfrm>
          <a:prstGeom prst="rect">
            <a:avLst/>
          </a:prstGeom>
          <a:noFill/>
        </p:spPr>
      </p:pic>
      <p:pic>
        <p:nvPicPr>
          <p:cNvPr id="3074" name="Picture 2" descr="C:\Users\dupak\Desktop\сертификат.tiff"/>
          <p:cNvPicPr>
            <a:picLocks noChangeAspect="1" noChangeArrowheads="1"/>
          </p:cNvPicPr>
          <p:nvPr/>
        </p:nvPicPr>
        <p:blipFill>
          <a:blip r:embed="rId2" cstate="print"/>
          <a:srcRect l="2316" t="3879" r="2020" b="244"/>
          <a:stretch>
            <a:fillRect/>
          </a:stretch>
        </p:blipFill>
        <p:spPr bwMode="auto">
          <a:xfrm>
            <a:off x="260648" y="5724128"/>
            <a:ext cx="4550906" cy="32048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98" y="1115616"/>
            <a:ext cx="6704502" cy="1524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Aharoni" pitchFamily="2" charset="-79"/>
              </a:rPr>
              <a:t>Конкурс профессионального мастерства</a:t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Aharoni" pitchFamily="2" charset="-79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Aharoni" pitchFamily="2" charset="-79"/>
              </a:rPr>
              <a:t>Номинация </a:t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Aharoni" pitchFamily="2" charset="-79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Aharoni" pitchFamily="2" charset="-79"/>
              </a:rPr>
              <a:t>«Лучший вожатый»</a:t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Aharoni" pitchFamily="2" charset="-79"/>
              </a:rPr>
            </a:br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ea typeface="+mn-ea"/>
              <a:cs typeface="Aharoni" pitchFamily="2" charset="-79"/>
            </a:endParaRPr>
          </a:p>
        </p:txBody>
      </p:sp>
      <p:pic>
        <p:nvPicPr>
          <p:cNvPr id="5122" name="Picture 2" descr="C:\Users\user\Desktop\Новая папка (2)\0qzYpSZl-k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7763"/>
            <a:ext cx="6957391" cy="4636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203091"/>
            <a:ext cx="6858000" cy="894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70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Аналитический отчёт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Производственная деятельность</a:t>
            </a:r>
            <a:endParaRPr lang="ru-RU" sz="1100" dirty="0" smtClean="0">
              <a:latin typeface="Arial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Подготовительный период. 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R="0" lvl="0" indent="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Даже не верится, что 2000 год это уже история.  История рождения нашего студенческого педагогического отряда. 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R="0" lvl="0" indent="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Студенческий педагогический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отряд «Альтаир»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объединяет в своём составе студентов колледжа </a:t>
            </a:r>
            <a:r>
              <a:rPr lang="en-US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курсов. Ежегодно состав обновляется (за счёт вновь поступивших студентов и выбывающих выпускников колледжа). Количество членов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отряда ежегодно колеблется от 130 до 170 человек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зависимости от количества обучающихся в колледже).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Направление деятельности студенческого педагогического </a:t>
            </a:r>
            <a:r>
              <a:rPr kumimoji="0" lang="ru-RU" sz="1400" b="1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отряда «Альтаир»</a:t>
            </a:r>
            <a:endParaRPr kumimoji="0" lang="ru-RU" sz="1400" b="1" u="sng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indent="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aseline="0" dirty="0" smtClean="0">
                <a:latin typeface="Times New Roman" pitchFamily="18" charset="0"/>
                <a:cs typeface="Times New Roman" pitchFamily="18" charset="0"/>
              </a:rPr>
              <a:t>Работа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студентов в качестве вожатых, руководителей кружков в стационарных детских оздоровительных лагерях, пришкольных оздоровительных лагерях, площадках, лагерях труда и отдыха по месту. </a:t>
            </a:r>
          </a:p>
          <a:p>
            <a:pPr indent="360363" algn="just"/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Нашими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партнерами стали: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ДОК «Дружба» г. Сочи, п.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Макопсе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ООО СКО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«Смена», Краснодарский край, г. Анапа, п. Сукко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ДОЛ ООО «ВС» Волгоградская область, г.Краснослободск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ДОЛ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«Алые паруса»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Волгоградская область, г.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Калач-на-дону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ООО «Семейный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ЭКО-клуб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«Синяя птица» г. Волгоград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.; образовательные организации г. Волгограда.</a:t>
            </a:r>
            <a:endPara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0363" algn="just"/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руководителями вышеперечисленных организаций были заключены договора о сотрудничестве.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11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Narrow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ru-RU" sz="11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Narrow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ru-RU" sz="11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Narrow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ru-RU" sz="11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Narrow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ru-RU" sz="11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Narrow" pitchFamily="34" charset="0"/>
            </a:endParaRPr>
          </a:p>
          <a:p>
            <a:pPr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1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 Narrow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12776" y="2555776"/>
            <a:ext cx="4050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Количественный состав педагогического отряда </a:t>
            </a:r>
            <a:r>
              <a:rPr lang="ru-RU" sz="1400" b="1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Альтаир</a:t>
            </a:r>
            <a:r>
              <a:rPr lang="ru-RU" sz="1400" b="1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работающий в ДОЛ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6" name="Содержимое 5"/>
          <p:cNvGraphicFramePr>
            <a:graphicFrameLocks noGrp="1"/>
          </p:cNvGraphicFramePr>
          <p:nvPr>
            <p:ph idx="1"/>
          </p:nvPr>
        </p:nvGraphicFramePr>
        <p:xfrm>
          <a:off x="764704" y="3131840"/>
          <a:ext cx="5400600" cy="2112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Новая папка (2)\WTqCItv7gP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8089"/>
          <a:stretch/>
        </p:blipFill>
        <p:spPr bwMode="auto">
          <a:xfrm>
            <a:off x="2132856" y="2437715"/>
            <a:ext cx="2522757" cy="2029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98" y="755576"/>
            <a:ext cx="6704502" cy="1524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Конкурс профессионального мастерства</a:t>
            </a:r>
            <a:b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Номинация </a:t>
            </a:r>
            <a:b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</a:b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«Лучший вожатый»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47" name="Picture 3" descr="C:\Users\user\Desktop\Новая папка (2)\xF5GlhQJF5Q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9367"/>
          <a:stretch/>
        </p:blipFill>
        <p:spPr bwMode="auto">
          <a:xfrm>
            <a:off x="4616225" y="5852983"/>
            <a:ext cx="2275694" cy="2069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Новая папка (2)\9Sv4-_VNTJ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062"/>
          <a:stretch/>
        </p:blipFill>
        <p:spPr bwMode="auto">
          <a:xfrm flipH="1">
            <a:off x="2109232" y="6516216"/>
            <a:ext cx="2431750" cy="2405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Новая папка (2)\fcGFNpfCMZ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695" r="23548"/>
          <a:stretch/>
        </p:blipFill>
        <p:spPr bwMode="auto">
          <a:xfrm>
            <a:off x="4917856" y="2673372"/>
            <a:ext cx="1940143" cy="3023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user\Desktop\Новая папка (2)\gVzgQQYU_7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36" r="29318"/>
          <a:stretch/>
        </p:blipFill>
        <p:spPr bwMode="auto">
          <a:xfrm>
            <a:off x="-12536" y="5621798"/>
            <a:ext cx="1966160" cy="2532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user\Desktop\Новая папка (2)\t-BQU8AcQn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611" t="112" r="8555" b="-112"/>
          <a:stretch/>
        </p:blipFill>
        <p:spPr bwMode="auto">
          <a:xfrm>
            <a:off x="-80282" y="2915816"/>
            <a:ext cx="2101651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user\Desktop\Новая папка (2)\LxUmaAmm3_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9158" y="4158618"/>
            <a:ext cx="3804057" cy="2535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5943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Конкурс вожатских газет </a:t>
            </a:r>
          </a:p>
        </p:txBody>
      </p:sp>
      <p:pic>
        <p:nvPicPr>
          <p:cNvPr id="7171" name="Picture 3" descr="D:\Лето 2015\фото\IMG_6801.jpg"/>
          <p:cNvPicPr>
            <a:picLocks noChangeAspect="1" noChangeArrowheads="1"/>
          </p:cNvPicPr>
          <p:nvPr/>
        </p:nvPicPr>
        <p:blipFill>
          <a:blip r:embed="rId2" cstate="print"/>
          <a:srcRect l="14667" r="10664"/>
          <a:stretch>
            <a:fillRect/>
          </a:stretch>
        </p:blipFill>
        <p:spPr bwMode="auto">
          <a:xfrm>
            <a:off x="976870" y="5628116"/>
            <a:ext cx="2358262" cy="3262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D:\Лето 2015\фото\IMG_6802.jpg"/>
          <p:cNvPicPr>
            <a:picLocks noChangeAspect="1" noChangeArrowheads="1"/>
          </p:cNvPicPr>
          <p:nvPr/>
        </p:nvPicPr>
        <p:blipFill>
          <a:blip r:embed="rId3" cstate="print"/>
          <a:srcRect l="11324" t="10001" r="10007" b="3989"/>
          <a:stretch>
            <a:fillRect/>
          </a:stretch>
        </p:blipFill>
        <p:spPr bwMode="auto">
          <a:xfrm>
            <a:off x="3742433" y="2044102"/>
            <a:ext cx="2430270" cy="3148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D:\Лето 2015\фото\IMG_6800.jpg"/>
          <p:cNvPicPr>
            <a:picLocks noChangeAspect="1" noChangeArrowheads="1"/>
          </p:cNvPicPr>
          <p:nvPr/>
        </p:nvPicPr>
        <p:blipFill>
          <a:blip r:embed="rId4" cstate="print"/>
          <a:srcRect l="12000" t="8001" r="17331" b="9990"/>
          <a:stretch>
            <a:fillRect/>
          </a:stretch>
        </p:blipFill>
        <p:spPr bwMode="auto">
          <a:xfrm>
            <a:off x="4049535" y="5628117"/>
            <a:ext cx="2232248" cy="3069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D:\Лето 2015\фото\IMG_6803.jpg"/>
          <p:cNvPicPr>
            <a:picLocks noChangeAspect="1" noChangeArrowheads="1"/>
          </p:cNvPicPr>
          <p:nvPr/>
        </p:nvPicPr>
        <p:blipFill>
          <a:blip r:embed="rId5" cstate="print"/>
          <a:srcRect l="5333" t="6001" r="17331" b="9990"/>
          <a:stretch>
            <a:fillRect/>
          </a:stretch>
        </p:blipFill>
        <p:spPr bwMode="auto">
          <a:xfrm>
            <a:off x="548680" y="1824936"/>
            <a:ext cx="2786452" cy="3587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1594" t="1369"/>
          <a:stretch/>
        </p:blipFill>
        <p:spPr>
          <a:xfrm>
            <a:off x="188640" y="2339752"/>
            <a:ext cx="1458570" cy="3096000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4824" y="5436096"/>
            <a:ext cx="1794885" cy="3096344"/>
          </a:xfrm>
          <a:prstGeom prst="rect">
            <a:avLst/>
          </a:prstGeom>
          <a:ln w="762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/>
          <p:cNvSpPr txBox="1"/>
          <p:nvPr/>
        </p:nvSpPr>
        <p:spPr>
          <a:xfrm>
            <a:off x="1" y="317328"/>
            <a:ext cx="6857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rPr>
              <a:t>Методические пособия для вожатых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t="5250"/>
          <a:stretch/>
        </p:blipFill>
        <p:spPr>
          <a:xfrm>
            <a:off x="3789040" y="2411760"/>
            <a:ext cx="1584176" cy="2837929"/>
          </a:xfrm>
          <a:prstGeom prst="rect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b="1428"/>
          <a:stretch/>
        </p:blipFill>
        <p:spPr>
          <a:xfrm>
            <a:off x="4941168" y="5436096"/>
            <a:ext cx="1708196" cy="2808312"/>
          </a:xfrm>
          <a:prstGeom prst="rect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="" xmlns:p14="http://schemas.microsoft.com/office/powerpoint/2010/main" val="2238463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0808" y="443541"/>
            <a:ext cx="4968552" cy="149965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Профессиональные компетенции вожатых</a:t>
            </a:r>
            <a:b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сформированные в период работы ДОЛ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797152" y="2915816"/>
            <a:ext cx="1908021" cy="123247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797152" y="3347864"/>
            <a:ext cx="1908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Заработная плата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 descr="C:\Users\user\Desktop\эмблем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35"/>
            <a:ext cx="1949374" cy="19671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64904" y="2843808"/>
            <a:ext cx="2088232" cy="136815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2564904" y="3131840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Воплощение в жизнь своих самых ярких идей в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ДОЛ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32656" y="2805961"/>
            <a:ext cx="2077941" cy="1478007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88640" y="4644008"/>
            <a:ext cx="2232247" cy="151216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332656" y="2987824"/>
            <a:ext cx="20882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Возможность пройти производственную практику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653136" y="4572000"/>
            <a:ext cx="2088232" cy="151216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789040" y="6444208"/>
            <a:ext cx="2583928" cy="126387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188640" y="4716016"/>
            <a:ext cx="2293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Участие в конкурсах профессионального мастерства,  конференциях, слётах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53136" y="4932040"/>
            <a:ext cx="2204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Работа в лагерях Волгоградской обл., Краснодарского края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933056" y="6660232"/>
            <a:ext cx="2401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Уникальный опыт и новые возможности для карьеры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980728" y="6516216"/>
            <a:ext cx="2393455" cy="121252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980728" y="6876256"/>
            <a:ext cx="2363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Самостоятельная работа студента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708920" y="4644008"/>
            <a:ext cx="1656184" cy="158417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2348880" y="4860032"/>
            <a:ext cx="2383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Работать </a:t>
            </a:r>
            <a:endParaRPr lang="ru-RU" sz="20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вожатым </a:t>
            </a: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– здорово!</a:t>
            </a:r>
          </a:p>
        </p:txBody>
      </p:sp>
      <p:cxnSp>
        <p:nvCxnSpPr>
          <p:cNvPr id="31" name="Прямая со стрелкой 30"/>
          <p:cNvCxnSpPr>
            <a:stCxn id="21" idx="0"/>
          </p:cNvCxnSpPr>
          <p:nvPr/>
        </p:nvCxnSpPr>
        <p:spPr>
          <a:xfrm flipV="1">
            <a:off x="3537012" y="4283968"/>
            <a:ext cx="36004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21" idx="7"/>
          </p:cNvCxnSpPr>
          <p:nvPr/>
        </p:nvCxnSpPr>
        <p:spPr>
          <a:xfrm flipV="1">
            <a:off x="4122561" y="4283971"/>
            <a:ext cx="746599" cy="5920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21" idx="1"/>
          </p:cNvCxnSpPr>
          <p:nvPr/>
        </p:nvCxnSpPr>
        <p:spPr>
          <a:xfrm flipH="1" flipV="1">
            <a:off x="2348881" y="4355979"/>
            <a:ext cx="602582" cy="5200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21" idx="2"/>
            <a:endCxn id="29" idx="3"/>
          </p:cNvCxnSpPr>
          <p:nvPr/>
        </p:nvCxnSpPr>
        <p:spPr>
          <a:xfrm flipH="1" flipV="1">
            <a:off x="2420887" y="5400092"/>
            <a:ext cx="288033" cy="360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21" idx="6"/>
          </p:cNvCxnSpPr>
          <p:nvPr/>
        </p:nvCxnSpPr>
        <p:spPr>
          <a:xfrm>
            <a:off x="4365104" y="5436096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21" idx="3"/>
          </p:cNvCxnSpPr>
          <p:nvPr/>
        </p:nvCxnSpPr>
        <p:spPr>
          <a:xfrm flipH="1">
            <a:off x="2708921" y="5996187"/>
            <a:ext cx="242542" cy="44802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stCxn id="21" idx="5"/>
          </p:cNvCxnSpPr>
          <p:nvPr/>
        </p:nvCxnSpPr>
        <p:spPr>
          <a:xfrm>
            <a:off x="4122561" y="5996187"/>
            <a:ext cx="314551" cy="3760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13347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Из дневников вожатых…</a:t>
            </a:r>
          </a:p>
        </p:txBody>
      </p:sp>
      <p:sp>
        <p:nvSpPr>
          <p:cNvPr id="4" name="Загнутый угол 3"/>
          <p:cNvSpPr/>
          <p:nvPr/>
        </p:nvSpPr>
        <p:spPr>
          <a:xfrm rot="20779942">
            <a:off x="602005" y="1927176"/>
            <a:ext cx="2992013" cy="3247884"/>
          </a:xfrm>
          <a:prstGeom prst="foldedCorner">
            <a:avLst>
              <a:gd name="adj" fmla="val 27326"/>
            </a:avLst>
          </a:prstGeom>
          <a:solidFill>
            <a:schemeClr val="tx2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p3d extrusionH="57150">
              <a:bevelT w="50800" h="38100" prst="riblet"/>
            </a:sp3d>
          </a:bodyPr>
          <a:lstStyle/>
          <a:p>
            <a:pPr algn="ctr"/>
            <a:endParaRPr lang="ru-RU"/>
          </a:p>
        </p:txBody>
      </p:sp>
      <p:sp>
        <p:nvSpPr>
          <p:cNvPr id="7" name="Загнутый угол 6"/>
          <p:cNvSpPr/>
          <p:nvPr/>
        </p:nvSpPr>
        <p:spPr>
          <a:xfrm rot="20779942">
            <a:off x="887543" y="5333156"/>
            <a:ext cx="2958767" cy="3526773"/>
          </a:xfrm>
          <a:prstGeom prst="foldedCorner">
            <a:avLst>
              <a:gd name="adj" fmla="val 27123"/>
            </a:avLst>
          </a:prstGeom>
          <a:solidFill>
            <a:schemeClr val="accent2">
              <a:lumMod val="40000"/>
              <a:lumOff val="6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p3d extrusionH="57150">
              <a:bevelT w="50800" h="38100" prst="riblet"/>
            </a:sp3d>
          </a:bodyPr>
          <a:lstStyle/>
          <a:p>
            <a:pPr algn="ctr"/>
            <a:endParaRPr lang="ru-RU"/>
          </a:p>
        </p:txBody>
      </p:sp>
      <p:sp>
        <p:nvSpPr>
          <p:cNvPr id="8" name="Загнутый угол 7"/>
          <p:cNvSpPr/>
          <p:nvPr/>
        </p:nvSpPr>
        <p:spPr>
          <a:xfrm rot="20779942">
            <a:off x="3664514" y="1626049"/>
            <a:ext cx="2865644" cy="3118348"/>
          </a:xfrm>
          <a:prstGeom prst="foldedCorner">
            <a:avLst>
              <a:gd name="adj" fmla="val 27337"/>
            </a:avLst>
          </a:prstGeom>
          <a:solidFill>
            <a:schemeClr val="accent3">
              <a:lumMod val="40000"/>
              <a:lumOff val="60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p3d extrusionH="57150">
              <a:bevelT w="50800" h="38100" prst="riblet"/>
            </a:sp3d>
          </a:bodyPr>
          <a:lstStyle/>
          <a:p>
            <a:pPr algn="ctr"/>
            <a:endParaRPr lang="ru-RU"/>
          </a:p>
        </p:txBody>
      </p:sp>
      <p:sp>
        <p:nvSpPr>
          <p:cNvPr id="9" name="Загнутый угол 8"/>
          <p:cNvSpPr/>
          <p:nvPr/>
        </p:nvSpPr>
        <p:spPr>
          <a:xfrm rot="20779942">
            <a:off x="3620699" y="4940328"/>
            <a:ext cx="2928969" cy="3511816"/>
          </a:xfrm>
          <a:prstGeom prst="foldedCorner">
            <a:avLst>
              <a:gd name="adj" fmla="val 25160"/>
            </a:avLst>
          </a:prstGeom>
          <a:solidFill>
            <a:schemeClr val="accent4">
              <a:lumMod val="40000"/>
              <a:lumOff val="60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p3d extrusionH="57150">
              <a:bevelT w="50800" h="38100" prst="riblet"/>
            </a:sp3d>
          </a:bodyPr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 rot="20870679">
            <a:off x="574980" y="2362906"/>
            <a:ext cx="28818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«Пусть выбранная профессия приносит радость»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 rot="20828637">
            <a:off x="3863661" y="2463583"/>
            <a:ext cx="2515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«Вожатый - это звучит гордо!»</a:t>
            </a:r>
            <a:endParaRPr lang="ru-RU" sz="2800" dirty="0"/>
          </a:p>
        </p:txBody>
      </p:sp>
      <p:sp>
        <p:nvSpPr>
          <p:cNvPr id="12" name="TextBox 11"/>
          <p:cNvSpPr txBox="1"/>
          <p:nvPr/>
        </p:nvSpPr>
        <p:spPr>
          <a:xfrm rot="20784297">
            <a:off x="1014034" y="5857506"/>
            <a:ext cx="2576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Быть вожатым, значит любить свою профессию </a:t>
            </a:r>
            <a:endParaRPr lang="ru-RU" sz="2800" dirty="0"/>
          </a:p>
        </p:txBody>
      </p:sp>
      <p:sp>
        <p:nvSpPr>
          <p:cNvPr id="13" name="TextBox 12"/>
          <p:cNvSpPr txBox="1"/>
          <p:nvPr/>
        </p:nvSpPr>
        <p:spPr>
          <a:xfrm rot="20812307">
            <a:off x="3771314" y="5190644"/>
            <a:ext cx="25852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«Вожатый никогда не кричит, не «руководит», он просто всегда рядом»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0"/>
            <a:ext cx="6172200" cy="1524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Отзывы работодателей</a:t>
            </a:r>
          </a:p>
        </p:txBody>
      </p:sp>
      <p:pic>
        <p:nvPicPr>
          <p:cNvPr id="3074" name="Picture 2" descr="C:\Users\user\Desktop\Новая папка (2)\ww2x5cpIE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16" y="6012160"/>
            <a:ext cx="3349934" cy="2232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Новая папка (2)\J4gxslkRNK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088" y="1403648"/>
            <a:ext cx="2376264" cy="3564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 l="23916" t="12143" r="42682" b="4476"/>
          <a:stretch>
            <a:fillRect/>
          </a:stretch>
        </p:blipFill>
        <p:spPr bwMode="auto">
          <a:xfrm>
            <a:off x="4221088" y="5292080"/>
            <a:ext cx="2492896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5" cstate="print"/>
          <a:srcRect l="24286" t="12143" r="42816" b="4286"/>
          <a:stretch>
            <a:fillRect/>
          </a:stretch>
        </p:blipFill>
        <p:spPr bwMode="auto">
          <a:xfrm>
            <a:off x="188640" y="5220072"/>
            <a:ext cx="244827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dupak\Desktop\вспк1.tiff"/>
          <p:cNvPicPr>
            <a:picLocks noChangeAspect="1" noChangeArrowheads="1"/>
          </p:cNvPicPr>
          <p:nvPr/>
        </p:nvPicPr>
        <p:blipFill>
          <a:blip r:embed="rId6" cstate="print"/>
          <a:srcRect l="9513" t="12861" r="1219" b="8011"/>
          <a:stretch>
            <a:fillRect/>
          </a:stretch>
        </p:blipFill>
        <p:spPr bwMode="auto">
          <a:xfrm>
            <a:off x="188640" y="1331640"/>
            <a:ext cx="3960440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 descr="CCF29102017_0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3335" y="4710911"/>
            <a:ext cx="142762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 descr="CCF29102017_0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632" y="4566895"/>
            <a:ext cx="1368152" cy="2482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CCF29102017_00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1207" y="1902599"/>
            <a:ext cx="1368152" cy="2469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CCF29102017_000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84784" y="1907704"/>
            <a:ext cx="1452452" cy="258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mezina\Desktop\Грамоты Лето 2017\Алые паруса\CCF29102017_000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5063" y="2046615"/>
            <a:ext cx="1440160" cy="2465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mezina\Desktop\Грамоты Лето 2017\Алые паруса\CCF29102017_0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055" y="4638903"/>
            <a:ext cx="1584176" cy="2417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mezina\Desktop\Грамоты Лето 2017\Алые паруса\CCF29102017_000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0767" y="1974607"/>
            <a:ext cx="1484784" cy="237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" y="179512"/>
            <a:ext cx="6857999" cy="1446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haroni" pitchFamily="2" charset="-79"/>
              </a:rPr>
              <a:t>Достижения СПО «Альтаир»</a:t>
            </a:r>
          </a:p>
        </p:txBody>
      </p:sp>
      <p:pic>
        <p:nvPicPr>
          <p:cNvPr id="17" name="Рисунок 16" descr="CCF29102017_0000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73824" y="2046615"/>
            <a:ext cx="1584176" cy="235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CCF29102017_0000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46911" y="4566895"/>
            <a:ext cx="1296144" cy="2305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 descr="CCF29102017_0000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12776" y="6588224"/>
            <a:ext cx="1362706" cy="2425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CCF29102017_0000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111207" y="4566895"/>
            <a:ext cx="1368152" cy="2475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 descr="CCF29102017_0000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573016" y="6588224"/>
            <a:ext cx="1487154" cy="2426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CCF29102017_00000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492896" y="6372200"/>
            <a:ext cx="1410855" cy="2448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9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9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2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35" presetID="2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500"/>
                            </p:stCondLst>
                            <p:childTnLst>
                              <p:par>
                                <p:cTn id="47" presetID="2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500"/>
                            </p:stCondLst>
                            <p:childTnLst>
                              <p:par>
                                <p:cTn id="53" presetID="2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9500"/>
                            </p:stCondLst>
                            <p:childTnLst>
                              <p:par>
                                <p:cTn id="59" presetID="2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1500"/>
                            </p:stCondLst>
                            <p:childTnLst>
                              <p:par>
                                <p:cTn id="65" presetID="2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3500"/>
                            </p:stCondLst>
                            <p:childTnLst>
                              <p:par>
                                <p:cTn id="71" presetID="2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500"/>
                            </p:stCondLst>
                            <p:childTnLst>
                              <p:par>
                                <p:cTn id="77" presetID="2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 rot="20753086">
            <a:off x="660459" y="4226078"/>
            <a:ext cx="5704654" cy="2213499"/>
          </a:xfrm>
          <a:effectLst>
            <a:reflection blurRad="6350" stA="50000" endA="300" endPos="38500" dist="50800" dir="5400000" sy="-100000" algn="bl" rotWithShape="0"/>
          </a:effectLst>
        </p:spPr>
        <p:txBody>
          <a:bodyPr>
            <a:no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 встречи в 2018 году!</a:t>
            </a:r>
          </a:p>
        </p:txBody>
      </p:sp>
      <p:pic>
        <p:nvPicPr>
          <p:cNvPr id="7" name="Рисунок 6" descr="w-oJTBHV1d8.jpg"/>
          <p:cNvPicPr/>
          <p:nvPr/>
        </p:nvPicPr>
        <p:blipFill>
          <a:blip r:embed="rId2" cstate="print"/>
          <a:stretch>
            <a:fillRect/>
          </a:stretch>
        </p:blipFill>
        <p:spPr>
          <a:xfrm rot="20957693">
            <a:off x="2229950" y="5813874"/>
            <a:ext cx="4392488" cy="2947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user\Desktop\эмблем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932">
            <a:off x="4257841" y="233765"/>
            <a:ext cx="2363710" cy="2385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Новая папка (2)\LAjuYb6Ngh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0838">
            <a:off x="373764" y="1636438"/>
            <a:ext cx="4288524" cy="32163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0768" y="827584"/>
            <a:ext cx="4014445" cy="4494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1430778" y="5436097"/>
            <a:ext cx="3949304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400094 г. Волгоград, ул. Кутузовская, д. 5.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Телефон для справок: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8(8442) 58-72-29 (отдел учебно-производственной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практики)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e-mail: www.sherstyugina_eg@mail.ru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996952" y="7452320"/>
            <a:ext cx="810090" cy="1056117"/>
            <a:chOff x="4211638" y="5445125"/>
            <a:chExt cx="1093787" cy="1030288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11638" y="5445125"/>
              <a:ext cx="1093787" cy="10302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4716463" y="5661025"/>
              <a:ext cx="576262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858000" cy="864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Общее руководство деятельности педагогического отряда осуществляют:</a:t>
            </a:r>
          </a:p>
          <a:p>
            <a:pPr marL="263525"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ru-RU" sz="140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Калинин А.С. - директор ГАПОУ «Волгоградский социально-педагогический колледж»</a:t>
            </a:r>
            <a:endParaRPr kumimoji="0" lang="en-US" sz="1400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263525"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ru-RU" sz="140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Шерстюгина</a:t>
            </a:r>
            <a:r>
              <a:rPr kumimoji="0" lang="ru-RU" sz="140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Е.Г.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заместитель директора по УВР (учебно-производственная практика);</a:t>
            </a:r>
            <a:endParaRPr kumimoji="0" lang="ru-RU" sz="1400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263525"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Рыжкова Е.А. – преподаватель кафедры педагогики, руководитель инструктивно-методического лагерного сбора.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263525"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Уланкина Анастасия – командир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СПО «Альтаир»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3603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Теоретическу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ю и практическую подготовку вожатых обеспечивают методисты по учебной и производственной практике и педагоги дополнительного образования.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1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Педагогическая цель вожатского корпуса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(стратегическая, концептуальная):</a:t>
            </a:r>
          </a:p>
          <a:p>
            <a:pPr indent="3603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Воспитание у подростко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норм коллективного взаимодействия и творческой самореализации в совместной деятельности, направленной на развитие лидерского, социального опыта подростка и его оздоровление, на его интеллектуальное, физическое и психологическое благополучие, его саморазвитие и самоопределение в содержании педагогических программ лагеря любого уровня и содержания.</a:t>
            </a:r>
          </a:p>
          <a:p>
            <a:pPr lvl="0" indent="360363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основе функционирования вожатых существует два основных подхода: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263525"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2286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Традиционный подход 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формирование отряда в колледже по педагогическим специальностям для прохождения студентами летней педагогической практики на базе детских оздоровительных центров.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263525"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2286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Инновационный подход 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комплексная социально-педагогическая работа с детьми и подростками в круглогодичном режиме на добровольной основе.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1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Педагогические задачи:</a:t>
            </a:r>
          </a:p>
          <a:p>
            <a:pPr indent="3603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Поэтапные предполагаемые результаты деятельности вожатых, воспитателей, связанные с логикой построения содержания смены и направленные на реализацию педагогической цели. Задачи делятся: на стратегические (динамика периодов смены), тактические (проведение конкретных мероприятий ) и ситуативные (возникающие по факту какой-то проблемы)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800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Принципы педагогической деятельности как исходные положения, требования к организации воспитательной работы с детьми:</a:t>
            </a:r>
          </a:p>
          <a:p>
            <a:pPr marL="263525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ru-RU" sz="140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принцип сочетания общечеловеческих и реальных культурных ценностей в организации жизнедеятельности детей (признание личности ребенка с ее достоинством, упрочнение  норм уважительного отношения к другим людям);</a:t>
            </a:r>
          </a:p>
          <a:p>
            <a:pPr marL="263525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принцип  самореализации подростков в условиях ДОЛ (осознание целей и значения предлагаемых видов деятельности для личного саморазвития; сознание ситуации успеха и т.д.).</a:t>
            </a:r>
          </a:p>
          <a:p>
            <a:pPr marL="263525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kumimoji="0" lang="ru-RU" sz="1400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858000" cy="763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принцип взаимосвязи педагогического управления (передача подросткам части ответственности  за организацию деятельности своего коллектива; обеспечение творческого характера видов коллективной деятельности и др.).</a:t>
            </a:r>
            <a:endParaRPr lang="ru-RU" sz="1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Педагогическое содержание деятельности вожатых:</a:t>
            </a:r>
          </a:p>
          <a:p>
            <a:pPr lvl="0" indent="3603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Это совокупность педагогических идей, смыслов педагогической программы, составляемая руководством ДОЛ с учетом приобретенного опыта вожатых в ходе их подготовки в колледже к воспитательной работе с детьми в условиях летнего оздоровительного лагеря.</a:t>
            </a:r>
          </a:p>
          <a:p>
            <a:pPr lvl="0" indent="3603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Форма подготовки студентов к воспитательной работе с детьми в ДОЛ:</a:t>
            </a:r>
          </a:p>
          <a:p>
            <a:pPr marL="263525"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теоретические и практические занятия в курсе изучения педагогических дисциплин с 1 по 3 курсы;</a:t>
            </a:r>
          </a:p>
          <a:p>
            <a:pPr marL="263525"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инструктивно-методический лагерный сбор студентов 3 курса как модель жизнедеятельности летнего детского оздоровительного лагеря.</a:t>
            </a:r>
          </a:p>
          <a:p>
            <a:pPr marL="263525"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Рабочий период.</a:t>
            </a:r>
          </a:p>
          <a:p>
            <a:pPr indent="3603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Руководители вышеуказанных оздоровительных лагерей очень требовательны к качеству подготовки педагогического состава, в том числе и студентов. С этой целью организовано тесное взаимодействие работников отдела профессиональной практики колледжа с директорами детских оздоровительных лагерей по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63525" lvl="0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подготовке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кадров и внедрению инновационных программ летнего отдыха;</a:t>
            </a:r>
          </a:p>
          <a:p>
            <a:pPr marL="263525" lvl="0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информационно-методическому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обеспечению летней оздоровительной компании;</a:t>
            </a:r>
          </a:p>
          <a:p>
            <a:pPr marL="263525" lvl="0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соотнесению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программы летней педагогической практики колледжа и требований лагерей к квалификации сотрудников;</a:t>
            </a:r>
          </a:p>
          <a:p>
            <a:pPr marL="263525" lvl="0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проведению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занятий в творческой лаборатории «Школа вожатого»;</a:t>
            </a:r>
          </a:p>
          <a:p>
            <a:pPr marL="263525" lvl="0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прохождению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учебной практики (Инструктивно-методический лагерной сбор);</a:t>
            </a:r>
          </a:p>
          <a:p>
            <a:pPr marL="263525" lvl="0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проведению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конкурса вожатского мастерства (в соответствии с Положением о проведении конкурса установлены следующие номинации «Лучший инструктор по физической культуре и спорту», «Лучший вожатый», «Лучший дневник вожатого»  и др.);</a:t>
            </a:r>
          </a:p>
          <a:p>
            <a:pPr marL="263525" lvl="0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научно-практической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конференции.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6858000" cy="849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>
              <a:tabLst>
                <a:tab pos="-228600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Работая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вышеуказанных лагерях, студенты добивались высоких результатов в организации летнего отдыха детей. Они активно реализовывали комплексные программы: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Всё начинается с детства»,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проекты «Парад планет»; «На пороге театра»; «Снежные планеты сказок» (зимняя смена); «Город детства»; «Цветочная поляна»; «В объективе жизни» (Творческая реабилитация), «Радуга искусства», «Остров приключений».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др.</a:t>
            </a:r>
          </a:p>
          <a:p>
            <a:pPr indent="360363"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Все программы направлены на формирование позитивного социального опыта молодого человека, его гражданское становление, развивают нравственный потенциал и творческие способности, воспитывают чувство патриотизма, приобщают детей и подростков к культуре, способствуют приобретению умений и навыков для самостоятельной жизни, создают условия для сотрудничества и межличностного общения взрослого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ребёнка.</a:t>
            </a:r>
          </a:p>
          <a:p>
            <a:pPr indent="360363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ходе работы в вышеуказанных лагерях удалось создать педагогическую воспитательную среду, которая способствовала оздоровлению,физическому,психическому,интелектуальному,нравственному развитию детей, подростков, отдыхающих в лагере отношения сотрудничества ,а также выявили и развивали творческий потенциал ребят, вовлекая их в коллективную и индивидуальную деятельность.</a:t>
            </a:r>
          </a:p>
          <a:p>
            <a:pPr indent="360363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Основными формами реализации программы были: «Огонек знакомств»,работа органов детского самоуправления, «Экологический серпантин», а так же конкурсные программы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Супервожатый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«Мисс Лагеря», творческие конкурсы «Замки из песка», «Сказочный герой из песка», КВН, «Малые Олимпийские игры», «Экономическая игра», «Ярмарка» и т.д.</a:t>
            </a:r>
          </a:p>
          <a:p>
            <a:pPr indent="360363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Ежегодно студенческий педагогический отряд «Альтаир» принимает участие в организации и оздоровлении детей.</a:t>
            </a:r>
          </a:p>
          <a:p>
            <a:pPr indent="360363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Программы «Проекта-2016» демократичны, динамичны, подвижны. Главное в этих программах не конкретные  знания, умения, а сущностные компоненты развивающейся личности ребенка – направленность интересов, мотивы ребенка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опыт общения и анализ отношений к себе, людям, природе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познание себя, самореализация, индивидуальные проявления и т.д.</a:t>
            </a:r>
          </a:p>
          <a:p>
            <a:pPr marL="263525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В процессе реализации программы вожатые гибко реагировали на ситуации, складывающиеся в детско-подростковой среде. Сравнивали промежуточные результаты с предполагаемыми и вносили необходимые коррективы в содержание.</a:t>
            </a:r>
          </a:p>
          <a:p>
            <a:pPr marL="263525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Данные программы позволили создать условия для организации содержательного отдыха путем проведения различных мероприятий, игр, конкурсов, состязаний и т.д.</a:t>
            </a:r>
          </a:p>
          <a:p>
            <a:pPr marL="263525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Каждый ребенок, возвращаясь домой из лагеря, привозил с собой не только грамоты и подарки за участие в различных мероприятиях. Его переполняли живые впечатления.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347531"/>
            <a:ext cx="6172200" cy="7820687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 нашего студенческого педагогического отряда «Альтаир» была одна цель – взять качеством, сделать отдых ребят насыщенным и интересным, полным новых впечатлений, дать ребятам возможность раскрывать свои таланты и оздоровиться. Сегодня позади лето 2015 года, в которых были свои взлеты и падения. Приживались новые идеи, но что-то не шло. Мы накопили опыт серьезного подхода к вопросам организации жизни ребят, к их занятости, оздоровлению в течении каждого дня, нас учила сама жизнь. Благодаря совместной деятельности, хорошему месторасположению и материально-технической базе, благоприятному эмоциональному микроклимату в педагогическом коллективе, вожатые имели все возможности для работы с детьми.</a:t>
            </a:r>
          </a:p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Творческий вожатский отряд реализовал все задуманное и надеется на сотрудничество  с руководством в вышеуказанных лагерей.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60648" y="3923928"/>
          <a:ext cx="6426714" cy="4267200"/>
        </p:xfrm>
        <a:graphic>
          <a:graphicData uri="http://schemas.openxmlformats.org/drawingml/2006/table">
            <a:tbl>
              <a:tblPr firstRow="1" bandRow="1">
                <a:effectLst/>
                <a:tableStyleId>{72833802-FEF1-4C79-8D5D-14CF1EAF98D9}</a:tableStyleId>
              </a:tblPr>
              <a:tblGrid>
                <a:gridCol w="3213357"/>
                <a:gridCol w="3213357"/>
              </a:tblGrid>
              <a:tr h="64637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Фактически в отчетных период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1. Вид отряда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Педагогический-спортивный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2. Дата формирования отряда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2017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3. Численность отряда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человека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37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4. Территориальное место работы отряда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Детский оздоровительный комплекс «Дружба» г. Сочи, 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п. Нижнее </a:t>
                      </a:r>
                      <a:r>
                        <a:rPr lang="ru-RU" sz="18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Макопсе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5. Виды выполняемых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Вожатый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48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6. Объемы выполняемых работ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900 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 оздоровили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637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7. Средняя зарплата студента в месяц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000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руб.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2483768"/>
            <a:ext cx="6858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Производственная деятельность</a:t>
            </a: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Детский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оздоровительный комплекс «Дружба» г. Сочи, п. Нижнее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Макопсе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4634" y="347531"/>
            <a:ext cx="65887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Подведение итогов.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3603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Контроль за деятельностью  вожатского отряда осуществляется через посещение лагерей, изучение и анализ документации вожатых (дневники, фотоматериалы, отчеты, посещение лагерей в период работы студентов, анкетирование среди отдыхающих, проведение педагогических советов на территории лагеря).</a:t>
            </a:r>
          </a:p>
          <a:p>
            <a:pPr indent="3603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Стало традицией в конце сентября проводить совместно с работодателями конференцию по итогам работы студенческого педагогического отряда в летней период и подводить итоги конкурса вожатского мастерства.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3375</TotalTime>
  <Words>2839</Words>
  <Application>Microsoft Office PowerPoint</Application>
  <PresentationFormat>Экран (4:3)</PresentationFormat>
  <Paragraphs>352</Paragraphs>
  <Slides>48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ГОСУДАРСТВЕННОЕ АВТОНОМНОЕ ПРОФЕССИОНАЛЬНОЕ  ОБРАЗОВАТЕЛЬНОЕ УЧРЕЖДЕНИЕ  «ВОЛГОГРАДСКИЙ СОЦИАЛЬНО-ПЕДАГОГИЧЕСКИЙ КОЛЛЕДЖ»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ДОЛ «Заволжье» Волгоградской области</vt:lpstr>
      <vt:lpstr>Олимпийская деревня</vt:lpstr>
      <vt:lpstr>Ты, да я, да мы с тобой</vt:lpstr>
      <vt:lpstr>Краснодарский край,  п. Сукко</vt:lpstr>
      <vt:lpstr>Знакомьтесь - это МЫ!</vt:lpstr>
      <vt:lpstr>Слайд 19</vt:lpstr>
      <vt:lpstr>Туристическая тропа</vt:lpstr>
      <vt:lpstr>«Мисс Наука»</vt:lpstr>
      <vt:lpstr>ДОЛ «Алые паруса» </vt:lpstr>
      <vt:lpstr>Основы здорового образа жизни- солнечные процедуры</vt:lpstr>
      <vt:lpstr>Марафон талантов</vt:lpstr>
      <vt:lpstr>Спортивный серпантин</vt:lpstr>
      <vt:lpstr>Живая планета – сделаем вместе</vt:lpstr>
      <vt:lpstr>ДОК «Дружба »  г. Сочи  </vt:lpstr>
      <vt:lpstr>Морские котики</vt:lpstr>
      <vt:lpstr>Юные краеведы</vt:lpstr>
      <vt:lpstr>Мы вместе - под флагом России!</vt:lpstr>
      <vt:lpstr>Слайд 31</vt:lpstr>
      <vt:lpstr>Слайд 32</vt:lpstr>
      <vt:lpstr>Слайд 33</vt:lpstr>
      <vt:lpstr>Программы лагерных смен Лето-2017 </vt:lpstr>
      <vt:lpstr>Участие СПО «Альтаир» в открытии III-го трудового семестра</vt:lpstr>
      <vt:lpstr>Школа современного вожатого</vt:lpstr>
      <vt:lpstr>Приходи к нам и ты научишься</vt:lpstr>
      <vt:lpstr>Слайд 38</vt:lpstr>
      <vt:lpstr>Конкурс профессионального мастерства Номинация  «Лучший вожатый» </vt:lpstr>
      <vt:lpstr>Конкурс профессионального мастерства Номинация  «Лучший вожатый» </vt:lpstr>
      <vt:lpstr>Конкурс вожатских газет </vt:lpstr>
      <vt:lpstr>Слайд 42</vt:lpstr>
      <vt:lpstr>Профессиональные компетенции вожатых сформированные в период работы ДОЛ</vt:lpstr>
      <vt:lpstr>Из дневников вожатых…</vt:lpstr>
      <vt:lpstr>Отзывы работодателей</vt:lpstr>
      <vt:lpstr>Слайд 46</vt:lpstr>
      <vt:lpstr>До встречи в 2018 году!</vt:lpstr>
      <vt:lpstr>Слайд 48</vt:lpstr>
    </vt:vector>
  </TitlesOfParts>
  <Company>ГОУ СПО ВСПК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bylusin</dc:creator>
  <cp:lastModifiedBy>dupak</cp:lastModifiedBy>
  <cp:revision>569</cp:revision>
  <dcterms:created xsi:type="dcterms:W3CDTF">2011-10-27T13:02:03Z</dcterms:created>
  <dcterms:modified xsi:type="dcterms:W3CDTF">2017-11-10T11:05:47Z</dcterms:modified>
</cp:coreProperties>
</file>